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65" r:id="rId4"/>
    <p:sldId id="264" r:id="rId5"/>
    <p:sldId id="281" r:id="rId6"/>
    <p:sldId id="259" r:id="rId7"/>
    <p:sldId id="282" r:id="rId8"/>
    <p:sldId id="283" r:id="rId9"/>
    <p:sldId id="284" r:id="rId10"/>
    <p:sldId id="285" r:id="rId11"/>
    <p:sldId id="267" r:id="rId12"/>
    <p:sldId id="286" r:id="rId13"/>
    <p:sldId id="287" r:id="rId14"/>
    <p:sldId id="288" r:id="rId15"/>
    <p:sldId id="289" r:id="rId16"/>
    <p:sldId id="280" r:id="rId17"/>
    <p:sldId id="261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g11xdaMO3vBBsRsx+ilh/eeAI0Z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229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7" name="Google Shape;1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329944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081712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877797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13460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923539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076784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126277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6f2f88eef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g16f2f88eef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74" name="Google Shape;1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74" name="Google Shape;1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84315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74" name="Google Shape;1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02303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74" name="Google Shape;1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54510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68122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24736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23768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gif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"/>
          <p:cNvSpPr txBox="1"/>
          <p:nvPr/>
        </p:nvSpPr>
        <p:spPr>
          <a:xfrm>
            <a:off x="406868" y="2813477"/>
            <a:ext cx="11378263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altLang="ko-KR" sz="2800" dirty="0">
                <a:latin typeface="Times New Roman"/>
                <a:ea typeface="Times New Roman"/>
                <a:cs typeface="Times New Roman"/>
                <a:sym typeface="Times New Roman"/>
              </a:rPr>
              <a:t>Patch</a:t>
            </a:r>
            <a:r>
              <a:rPr lang="ko-KR" altLang="en-US" sz="28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ko-KR" sz="2800" dirty="0">
                <a:latin typeface="Times New Roman"/>
                <a:ea typeface="Times New Roman"/>
                <a:cs typeface="Times New Roman"/>
                <a:sym typeface="Times New Roman"/>
              </a:rPr>
              <a:t>Diffusion: Faster and More Data-Efficient Training of Diffusion Models</a:t>
            </a:r>
            <a:endParaRPr sz="28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0" name="Google Shape;160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7" y="129562"/>
            <a:ext cx="3193619" cy="875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61965" y="267405"/>
            <a:ext cx="2077627" cy="599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" descr="표지판이(가) 표시된 사진&#10;&#10;자동 생성된 설명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056968" y="129561"/>
            <a:ext cx="846663" cy="87520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"/>
          <p:cNvSpPr/>
          <p:nvPr/>
        </p:nvSpPr>
        <p:spPr>
          <a:xfrm>
            <a:off x="2165297" y="4619090"/>
            <a:ext cx="786140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Presenter: Changyong Choi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Google Shape;163;p1">
            <a:extLst>
              <a:ext uri="{FF2B5EF4-FFF2-40B4-BE49-F238E27FC236}">
                <a16:creationId xmlns:a16="http://schemas.microsoft.com/office/drawing/2014/main" id="{7024CB2F-CF13-688D-794C-138AADEB821D}"/>
              </a:ext>
            </a:extLst>
          </p:cNvPr>
          <p:cNvSpPr/>
          <p:nvPr/>
        </p:nvSpPr>
        <p:spPr>
          <a:xfrm>
            <a:off x="406868" y="3429000"/>
            <a:ext cx="1137826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Zhendong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Wang</a:t>
            </a:r>
            <a:r>
              <a:rPr lang="en-US" sz="1400" b="0" i="0" u="none" strike="noStrike" cap="none" baseline="30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1,2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altLang="ko-KR" sz="14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Yifan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Jiang</a:t>
            </a:r>
            <a:r>
              <a:rPr lang="en-US" altLang="ko-KR" sz="1400" b="0" i="0" u="none" strike="noStrike" cap="none" baseline="30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altLang="ko-KR" sz="14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Huangjie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Zheng</a:t>
            </a:r>
            <a:r>
              <a:rPr lang="en-US" altLang="ko-KR" sz="1400" b="0" i="0" u="none" strike="noStrike" cap="none" baseline="30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1,2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dirty="0" err="1">
                <a:latin typeface="Times New Roman"/>
                <a:ea typeface="Times New Roman"/>
                <a:cs typeface="Times New Roman"/>
                <a:sym typeface="Times New Roman"/>
              </a:rPr>
              <a:t>Peihao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Wang</a:t>
            </a:r>
            <a:r>
              <a:rPr lang="en-US" altLang="ko-KR" sz="1400" b="0" i="0" u="none" strike="noStrike" cap="none" baseline="30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altLang="ko-KR" sz="14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Pengcheng</a:t>
            </a:r>
            <a:r>
              <a:rPr lang="en-US" altLang="ko-KR" dirty="0">
                <a:latin typeface="Times New Roman"/>
                <a:ea typeface="Times New Roman"/>
                <a:cs typeface="Times New Roman"/>
                <a:sym typeface="Times New Roman"/>
              </a:rPr>
              <a:t> He</a:t>
            </a:r>
            <a:r>
              <a:rPr lang="en-US" altLang="ko-KR" baseline="30000" dirty="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altLang="ko-KR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altLang="ko-KR" dirty="0" err="1">
                <a:latin typeface="Times New Roman"/>
                <a:ea typeface="Times New Roman"/>
                <a:cs typeface="Times New Roman"/>
                <a:sym typeface="Times New Roman"/>
              </a:rPr>
              <a:t>Zhangyang</a:t>
            </a:r>
            <a:r>
              <a:rPr lang="en-US" altLang="ko-KR" dirty="0">
                <a:latin typeface="Times New Roman"/>
                <a:ea typeface="Times New Roman"/>
                <a:cs typeface="Times New Roman"/>
                <a:sym typeface="Times New Roman"/>
              </a:rPr>
              <a:t> Wang</a:t>
            </a:r>
            <a:r>
              <a:rPr lang="en-US" altLang="ko-KR" sz="1400" b="0" i="0" u="none" strike="noStrike" cap="none" baseline="30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US" altLang="ko-KR" dirty="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altLang="ko-KR" dirty="0" err="1">
                <a:latin typeface="Times New Roman"/>
                <a:ea typeface="Times New Roman"/>
                <a:cs typeface="Times New Roman"/>
                <a:sym typeface="Times New Roman"/>
              </a:rPr>
              <a:t>Weizhu</a:t>
            </a:r>
            <a:r>
              <a:rPr lang="en-US" altLang="ko-KR" dirty="0">
                <a:latin typeface="Times New Roman"/>
                <a:ea typeface="Times New Roman"/>
                <a:cs typeface="Times New Roman"/>
                <a:sym typeface="Times New Roman"/>
              </a:rPr>
              <a:t> Chen</a:t>
            </a:r>
            <a:r>
              <a:rPr lang="en-US" altLang="ko-KR" baseline="30000" dirty="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altLang="ko-KR" dirty="0">
                <a:latin typeface="Times New Roman"/>
                <a:ea typeface="Times New Roman"/>
                <a:cs typeface="Times New Roman"/>
                <a:sym typeface="Times New Roman"/>
              </a:rPr>
              <a:t>, and </a:t>
            </a:r>
            <a:r>
              <a:rPr lang="en-US" altLang="ko-KR" dirty="0" err="1">
                <a:latin typeface="Times New Roman"/>
                <a:ea typeface="Times New Roman"/>
                <a:cs typeface="Times New Roman"/>
                <a:sym typeface="Times New Roman"/>
              </a:rPr>
              <a:t>Mingyuan</a:t>
            </a:r>
            <a:r>
              <a:rPr lang="en-US" altLang="ko-KR" dirty="0">
                <a:latin typeface="Times New Roman"/>
                <a:ea typeface="Times New Roman"/>
                <a:cs typeface="Times New Roman"/>
                <a:sym typeface="Times New Roman"/>
              </a:rPr>
              <a:t> Zhou</a:t>
            </a:r>
            <a:r>
              <a:rPr lang="en-US" altLang="ko-KR" sz="1400" b="0" i="0" u="none" strike="noStrike" cap="none" baseline="30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endParaRPr sz="1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Google Shape;163;p1">
            <a:extLst>
              <a:ext uri="{FF2B5EF4-FFF2-40B4-BE49-F238E27FC236}">
                <a16:creationId xmlns:a16="http://schemas.microsoft.com/office/drawing/2014/main" id="{ACC617FB-FDE3-7170-3EEA-8D3ADF5A7298}"/>
              </a:ext>
            </a:extLst>
          </p:cNvPr>
          <p:cNvSpPr/>
          <p:nvPr/>
        </p:nvSpPr>
        <p:spPr>
          <a:xfrm>
            <a:off x="2165297" y="3736746"/>
            <a:ext cx="7861406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altLang="ko-KR" sz="1200" b="0" i="0" u="none" strike="noStrike" cap="none" baseline="30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University of Texas at Austin, </a:t>
            </a:r>
            <a:r>
              <a:rPr lang="en-US" altLang="ko-KR" sz="1200" baseline="30000" dirty="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Microsoft Azure AI</a:t>
            </a:r>
            <a:endParaRPr sz="12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" name="Google Shape;163;p1">
            <a:extLst>
              <a:ext uri="{FF2B5EF4-FFF2-40B4-BE49-F238E27FC236}">
                <a16:creationId xmlns:a16="http://schemas.microsoft.com/office/drawing/2014/main" id="{E8437301-6176-9042-6E6C-D6769D246247}"/>
              </a:ext>
            </a:extLst>
          </p:cNvPr>
          <p:cNvSpPr/>
          <p:nvPr/>
        </p:nvSpPr>
        <p:spPr>
          <a:xfrm>
            <a:off x="2165297" y="4013705"/>
            <a:ext cx="7861406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Accepted in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NeurIPS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2023</a:t>
            </a:r>
            <a:endParaRPr sz="12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10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10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Patch Diffusion Training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3;p10">
            <a:extLst>
              <a:ext uri="{FF2B5EF4-FFF2-40B4-BE49-F238E27FC236}">
                <a16:creationId xmlns:a16="http://schemas.microsoft.com/office/drawing/2014/main" id="{77637788-7C66-03F9-7DFB-60FC1D2A4299}"/>
              </a:ext>
            </a:extLst>
          </p:cNvPr>
          <p:cNvSpPr txBox="1"/>
          <p:nvPr/>
        </p:nvSpPr>
        <p:spPr>
          <a:xfrm>
            <a:off x="147889" y="1633540"/>
            <a:ext cx="699863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rgbClr val="006E6F"/>
                </a:solidFill>
                <a:latin typeface="Times New Roman"/>
                <a:cs typeface="Times New Roman"/>
                <a:sym typeface="Times New Roman"/>
              </a:rPr>
              <a:t>Conditional Coordinates for Patch Location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Google Shape;182;p4">
                <a:extLst>
                  <a:ext uri="{FF2B5EF4-FFF2-40B4-BE49-F238E27FC236}">
                    <a16:creationId xmlns:a16="http://schemas.microsoft.com/office/drawing/2014/main" id="{FF0477DA-4BF2-1017-257D-17771D6853F9}"/>
                  </a:ext>
                </a:extLst>
              </p:cNvPr>
              <p:cNvSpPr txBox="1"/>
              <p:nvPr/>
            </p:nvSpPr>
            <p:spPr>
              <a:xfrm>
                <a:off x="147889" y="2155121"/>
                <a:ext cx="11887200" cy="13233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The pixel-level coordinate system with random patch size could be seen as a kind of data augmentation method.</a:t>
                </a:r>
                <a:br>
                  <a:rPr lang="en-US" sz="1600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r>
                  <a:rPr lang="en-US" sz="1600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For example, for an image with resolution 64 </a:t>
                </a:r>
                <a:r>
                  <a:rPr lang="en-US" altLang="ko-KR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× 64, with patch size 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/>
                        <a:cs typeface="Times New Roman"/>
                        <a:sym typeface="Times New Roman"/>
                      </a:rPr>
                      <m:t>𝑠</m:t>
                    </m:r>
                    <m:r>
                      <a:rPr lang="en-US" altLang="ko-KR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/>
                        <a:cs typeface="Times New Roman"/>
                        <a:sym typeface="Times New Roman"/>
                      </a:rPr>
                      <m:t>=16</m:t>
                    </m:r>
                  </m:oMath>
                </a14:m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/>
                    <a:cs typeface="Times New Roman" panose="02020603050405020304" pitchFamily="18" charset="0"/>
                    <a:sym typeface="Times New Roman"/>
                  </a:rPr>
                  <a:t>, we could have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160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Times New Roman"/>
                          </a:rPr>
                        </m:ctrlPr>
                      </m:sSupPr>
                      <m:e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Times New Roman"/>
                          </a:rPr>
                          <m:t>(64 −16+1)</m:t>
                        </m:r>
                      </m:e>
                      <m:sup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  <a:sym typeface="Times New Roman"/>
                          </a:rPr>
                          <m:t>2</m:t>
                        </m:r>
                      </m:sup>
                    </m:sSup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  <a:sym typeface="Times New Roman"/>
                      </a:rPr>
                      <m:t> =2401</m:t>
                    </m:r>
                  </m:oMath>
                </a14:m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/>
                    <a:cs typeface="Times New Roman" panose="02020603050405020304" pitchFamily="18" charset="0"/>
                    <a:sym typeface="Times New Roman"/>
                  </a:rPr>
                  <a:t> possible patches with different locations specified.</a:t>
                </a:r>
              </a:p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endPara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ea typeface="Times New Roman"/>
                  <a:cs typeface="Times New Roman" panose="02020603050405020304" pitchFamily="18" charset="0"/>
                  <a:sym typeface="Times New Roman"/>
                </a:endParaRPr>
              </a:p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/>
                    <a:cs typeface="Times New Roman" panose="02020603050405020304" pitchFamily="18" charset="0"/>
                    <a:sym typeface="Times New Roman"/>
                  </a:rPr>
                  <a:t>With this method, diffusion models could perform better on small datasets.</a:t>
                </a:r>
              </a:p>
            </p:txBody>
          </p:sp>
        </mc:Choice>
        <mc:Fallback>
          <p:sp>
            <p:nvSpPr>
              <p:cNvPr id="6" name="Google Shape;182;p4">
                <a:extLst>
                  <a:ext uri="{FF2B5EF4-FFF2-40B4-BE49-F238E27FC236}">
                    <a16:creationId xmlns:a16="http://schemas.microsoft.com/office/drawing/2014/main" id="{FF0477DA-4BF2-1017-257D-17771D6853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89" y="2155121"/>
                <a:ext cx="11887200" cy="1323399"/>
              </a:xfrm>
              <a:prstGeom prst="rect">
                <a:avLst/>
              </a:prstGeom>
              <a:blipFill>
                <a:blip r:embed="rId5"/>
                <a:stretch>
                  <a:fillRect l="-308" t="-2765" b="-553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Google Shape;193;p10">
            <a:extLst>
              <a:ext uri="{FF2B5EF4-FFF2-40B4-BE49-F238E27FC236}">
                <a16:creationId xmlns:a16="http://schemas.microsoft.com/office/drawing/2014/main" id="{E7210A7B-C28C-4B24-4E3D-ABBD6211DAD6}"/>
              </a:ext>
            </a:extLst>
          </p:cNvPr>
          <p:cNvSpPr txBox="1"/>
          <p:nvPr/>
        </p:nvSpPr>
        <p:spPr>
          <a:xfrm>
            <a:off x="152400" y="3628868"/>
            <a:ext cx="699863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rgbClr val="006E6F"/>
                </a:solidFill>
                <a:latin typeface="Times New Roman"/>
                <a:cs typeface="Times New Roman"/>
                <a:sym typeface="Times New Roman"/>
              </a:rPr>
              <a:t>Sampling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82;p4">
            <a:extLst>
              <a:ext uri="{FF2B5EF4-FFF2-40B4-BE49-F238E27FC236}">
                <a16:creationId xmlns:a16="http://schemas.microsoft.com/office/drawing/2014/main" id="{1E112104-CAFA-9F5F-08A9-B84A983F147D}"/>
              </a:ext>
            </a:extLst>
          </p:cNvPr>
          <p:cNvSpPr txBox="1"/>
          <p:nvPr/>
        </p:nvSpPr>
        <p:spPr>
          <a:xfrm>
            <a:off x="152400" y="4150449"/>
            <a:ext cx="11887200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utilizing coordinate system and the </a:t>
            </a:r>
            <a:r>
              <a:rPr lang="en-US" sz="1600" i="0" u="none" strike="noStrike" cap="none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UNet</a:t>
            </a: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we can easily accomplish the reverse sampling.</a:t>
            </a: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compute and parameterize the coordinates for the full image, and concatenate them together with the image sample at each reverse iteration.</a:t>
            </a:r>
            <a:endParaRPr lang="en-US" sz="1600" i="0" u="none" strike="noStrike" cap="none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12667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10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10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Experiments</a:t>
            </a:r>
            <a:endParaRPr sz="14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0"/>
          <p:cNvSpPr txBox="1"/>
          <p:nvPr/>
        </p:nvSpPr>
        <p:spPr>
          <a:xfrm>
            <a:off x="147890" y="905175"/>
            <a:ext cx="118872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rgbClr val="006E6F"/>
                </a:solidFill>
                <a:latin typeface="Times New Roman"/>
                <a:cs typeface="Times New Roman"/>
                <a:sym typeface="Times New Roman"/>
              </a:rPr>
              <a:t>Ablation study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A0B987F-EF6A-D53E-8DC9-ECB63A06CC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0613" y="1783999"/>
            <a:ext cx="7590774" cy="4813821"/>
          </a:xfrm>
          <a:prstGeom prst="rect">
            <a:avLst/>
          </a:prstGeom>
        </p:spPr>
      </p:pic>
      <p:sp>
        <p:nvSpPr>
          <p:cNvPr id="5" name="Google Shape;182;p4">
            <a:extLst>
              <a:ext uri="{FF2B5EF4-FFF2-40B4-BE49-F238E27FC236}">
                <a16:creationId xmlns:a16="http://schemas.microsoft.com/office/drawing/2014/main" id="{7A1B569E-5522-10CA-0CFA-19B7209418AF}"/>
              </a:ext>
            </a:extLst>
          </p:cNvPr>
          <p:cNvSpPr txBox="1"/>
          <p:nvPr/>
        </p:nvSpPr>
        <p:spPr>
          <a:xfrm>
            <a:off x="152400" y="1357316"/>
            <a:ext cx="11887200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models are trained on 16 Nvidia V100 GPUs with a batch size of 512 for a duration of 200 million images.</a:t>
            </a:r>
            <a:endParaRPr lang="en-US" sz="1600" i="0" u="none" strike="noStrike" cap="none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79052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10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10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Experiments</a:t>
            </a:r>
            <a:endParaRPr sz="14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0"/>
          <p:cNvSpPr txBox="1"/>
          <p:nvPr/>
        </p:nvSpPr>
        <p:spPr>
          <a:xfrm>
            <a:off x="147890" y="905175"/>
            <a:ext cx="118872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rgbClr val="006E6F"/>
                </a:solidFill>
                <a:latin typeface="Times New Roman"/>
                <a:cs typeface="Times New Roman"/>
                <a:sym typeface="Times New Roman"/>
              </a:rPr>
              <a:t>Experiments on Large-scale Dataset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2732E34-B201-62B0-5110-2947819C3A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889" y="1825574"/>
            <a:ext cx="5948111" cy="223185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44E8F42-B776-218E-7CFE-EABF8ED436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889" y="4337317"/>
            <a:ext cx="5948111" cy="145646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FFB3602-FD65-4563-CB56-37CA210FF5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2402878"/>
            <a:ext cx="5939089" cy="204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865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10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10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Experiments</a:t>
            </a:r>
            <a:endParaRPr sz="14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0"/>
          <p:cNvSpPr txBox="1"/>
          <p:nvPr/>
        </p:nvSpPr>
        <p:spPr>
          <a:xfrm>
            <a:off x="147890" y="905175"/>
            <a:ext cx="118872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rgbClr val="006E6F"/>
                </a:solidFill>
                <a:latin typeface="Times New Roman"/>
                <a:cs typeface="Times New Roman"/>
                <a:sym typeface="Times New Roman"/>
              </a:rPr>
              <a:t>Experiments on Finetuning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237CD0C-71C8-EDA2-81F1-540C6924B0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890" y="1375519"/>
            <a:ext cx="11896220" cy="525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313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10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10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Experiments</a:t>
            </a:r>
            <a:endParaRPr sz="14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0"/>
          <p:cNvSpPr txBox="1"/>
          <p:nvPr/>
        </p:nvSpPr>
        <p:spPr>
          <a:xfrm>
            <a:off x="147890" y="905175"/>
            <a:ext cx="118872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rgbClr val="006E6F"/>
                </a:solidFill>
                <a:latin typeface="Times New Roman"/>
                <a:cs typeface="Times New Roman"/>
                <a:sym typeface="Times New Roman"/>
              </a:rPr>
              <a:t>Experiments on Limited-size Dataset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0D7034-B7D4-5212-8964-DD0981AC6E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1112" y="2024086"/>
            <a:ext cx="9629775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4357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10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10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Experiments</a:t>
            </a:r>
            <a:endParaRPr sz="14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0"/>
          <p:cNvSpPr txBox="1"/>
          <p:nvPr/>
        </p:nvSpPr>
        <p:spPr>
          <a:xfrm>
            <a:off x="147890" y="905175"/>
            <a:ext cx="1188720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rgbClr val="006E6F"/>
                </a:solidFill>
                <a:latin typeface="Times New Roman"/>
                <a:cs typeface="Times New Roman"/>
                <a:sym typeface="Times New Roman"/>
              </a:rPr>
              <a:t>Experiments on Image Extrapolation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57BBB9F-23E0-B2D5-75C7-63EAD0002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327" y="1351777"/>
            <a:ext cx="10498326" cy="528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105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10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10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dirty="0">
                <a:solidFill>
                  <a:schemeClr val="lt1"/>
                </a:solidFill>
                <a:latin typeface="Times New Roman"/>
                <a:cs typeface="Times New Roman"/>
                <a:sym typeface="Times New Roman"/>
              </a:rPr>
              <a:t>Conclusion and Future Work</a:t>
            </a:r>
            <a:endParaRPr sz="140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82;p4">
            <a:extLst>
              <a:ext uri="{FF2B5EF4-FFF2-40B4-BE49-F238E27FC236}">
                <a16:creationId xmlns:a16="http://schemas.microsoft.com/office/drawing/2014/main" id="{46F0C252-57B2-0A58-AAFA-E4847E93CF9A}"/>
              </a:ext>
            </a:extLst>
          </p:cNvPr>
          <p:cNvSpPr txBox="1"/>
          <p:nvPr/>
        </p:nvSpPr>
        <p:spPr>
          <a:xfrm>
            <a:off x="147890" y="1783999"/>
            <a:ext cx="11887200" cy="329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Patch Diffusion, a novel patch-level training framework that trains diffusion models via coordinate conditioned score matching, is presented.</a:t>
            </a: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score matching in a progressive or stochastic schedule during training, diversifying the patch sizes is proposed.</a:t>
            </a: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Sampling with this method is as easy as in the original diffusion model.</a:t>
            </a: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Patch Diffusion could significantly reduce the training time costs, e.g., 2</a:t>
            </a:r>
            <a:r>
              <a:rPr lang="en-US" altLang="ko-K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× faster training, while improving the data efficiency of diffusion models.</a:t>
            </a: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Going forward, the current coordinate system could be further improved by advanced positional embeddings.</a:t>
            </a: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85750" lvl="0" indent="-285750"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Authors also leave the theoretical proof of the convergence of patch-wise score matching in general cases as future work.</a:t>
            </a:r>
            <a:endParaRPr lang="en-US" sz="16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3155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6f2f88eef6_0_0"/>
          <p:cNvSpPr/>
          <p:nvPr/>
        </p:nvSpPr>
        <p:spPr>
          <a:xfrm>
            <a:off x="3693750" y="0"/>
            <a:ext cx="4804500" cy="6858000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g16f2f88eef6_0_0"/>
          <p:cNvGrpSpPr/>
          <p:nvPr/>
        </p:nvGrpSpPr>
        <p:grpSpPr>
          <a:xfrm>
            <a:off x="8638861" y="2796659"/>
            <a:ext cx="3553139" cy="1118097"/>
            <a:chOff x="1419602" y="5903212"/>
            <a:chExt cx="1962000" cy="617400"/>
          </a:xfrm>
        </p:grpSpPr>
        <p:sp>
          <p:nvSpPr>
            <p:cNvPr id="235" name="Google Shape;235;g16f2f88eef6_0_0"/>
            <p:cNvSpPr txBox="1"/>
            <p:nvPr/>
          </p:nvSpPr>
          <p:spPr>
            <a:xfrm>
              <a:off x="1419602" y="5903212"/>
              <a:ext cx="1962000" cy="617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36" name="Google Shape;236;g16f2f88eef6_0_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607636" y="5994600"/>
              <a:ext cx="1585951" cy="4346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7" name="Google Shape;237;g16f2f88eef6_0_0"/>
          <p:cNvSpPr/>
          <p:nvPr/>
        </p:nvSpPr>
        <p:spPr>
          <a:xfrm>
            <a:off x="3693750" y="2853208"/>
            <a:ext cx="4804500" cy="1005000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-US" sz="48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48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38" name="Google Shape;238;g16f2f88eef6_0_0"/>
          <p:cNvGrpSpPr/>
          <p:nvPr/>
        </p:nvGrpSpPr>
        <p:grpSpPr>
          <a:xfrm>
            <a:off x="160665" y="2107710"/>
            <a:ext cx="3032963" cy="2642577"/>
            <a:chOff x="160665" y="223848"/>
            <a:chExt cx="3032963" cy="2642577"/>
          </a:xfrm>
        </p:grpSpPr>
        <p:pic>
          <p:nvPicPr>
            <p:cNvPr id="239" name="Google Shape;239;g16f2f88eef6_0_0" descr="그리기이(가) 표시된 사진&#10;&#10;자동 생성된 설명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60665" y="223848"/>
              <a:ext cx="3032963" cy="875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40" name="Google Shape;240;g16f2f88eef6_0_0"/>
            <p:cNvGrpSpPr/>
            <p:nvPr/>
          </p:nvGrpSpPr>
          <p:grpSpPr>
            <a:xfrm>
              <a:off x="1014138" y="1274625"/>
              <a:ext cx="1326000" cy="1591800"/>
              <a:chOff x="1188388" y="1099050"/>
              <a:chExt cx="1326000" cy="1591800"/>
            </a:xfrm>
          </p:grpSpPr>
          <p:sp>
            <p:nvSpPr>
              <p:cNvPr id="241" name="Google Shape;241;g16f2f88eef6_0_0"/>
              <p:cNvSpPr txBox="1"/>
              <p:nvPr/>
            </p:nvSpPr>
            <p:spPr>
              <a:xfrm>
                <a:off x="1188388" y="1099050"/>
                <a:ext cx="1326000" cy="15918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42" name="Google Shape;242;g16f2f88eef6_0_0" descr="표지판이(가) 표시된 사진&#10;&#10;자동 생성된 설명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272253" y="1296271"/>
                <a:ext cx="1158283" cy="11973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" name="Google Shape;176;p4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7" name="Google Shape;177;p4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" name="Google Shape;182;p4">
            <a:extLst>
              <a:ext uri="{FF2B5EF4-FFF2-40B4-BE49-F238E27FC236}">
                <a16:creationId xmlns:a16="http://schemas.microsoft.com/office/drawing/2014/main" id="{F774B5AC-B88F-717F-85A8-BDF2073260B0}"/>
              </a:ext>
            </a:extLst>
          </p:cNvPr>
          <p:cNvSpPr txBox="1"/>
          <p:nvPr/>
        </p:nvSpPr>
        <p:spPr>
          <a:xfrm>
            <a:off x="152400" y="2137942"/>
            <a:ext cx="11887200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18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lang="en-US" sz="18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18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Related Work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lang="en-US" sz="18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18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Patch Diffusion Training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lang="en-US" sz="18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18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Experiments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endParaRPr lang="en-US" sz="18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</a:pPr>
            <a:r>
              <a:rPr lang="en-US" sz="18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and Future Work</a:t>
            </a:r>
          </a:p>
        </p:txBody>
      </p:sp>
      <p:sp>
        <p:nvSpPr>
          <p:cNvPr id="3" name="Google Shape;179;p4">
            <a:extLst>
              <a:ext uri="{FF2B5EF4-FFF2-40B4-BE49-F238E27FC236}">
                <a16:creationId xmlns:a16="http://schemas.microsoft.com/office/drawing/2014/main" id="{9967E7E3-E050-9535-C0B0-199613984902}"/>
              </a:ext>
            </a:extLst>
          </p:cNvPr>
          <p:cNvSpPr/>
          <p:nvPr/>
        </p:nvSpPr>
        <p:spPr>
          <a:xfrm>
            <a:off x="667686" y="223838"/>
            <a:ext cx="11367403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endParaRPr sz="2400" b="0" i="0" u="none" strike="noStrike" cap="none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5" name="Google Shape;180;p4">
            <a:extLst>
              <a:ext uri="{FF2B5EF4-FFF2-40B4-BE49-F238E27FC236}">
                <a16:creationId xmlns:a16="http://schemas.microsoft.com/office/drawing/2014/main" id="{C126BBF6-C439-0B3C-8488-F7EF6D88D8A6}"/>
              </a:ext>
            </a:extLst>
          </p:cNvPr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" name="Google Shape;176;p4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7" name="Google Shape;177;p4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8" name="Google Shape;17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4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4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82;p4">
            <a:extLst>
              <a:ext uri="{FF2B5EF4-FFF2-40B4-BE49-F238E27FC236}">
                <a16:creationId xmlns:a16="http://schemas.microsoft.com/office/drawing/2014/main" id="{F774B5AC-B88F-717F-85A8-BDF2073260B0}"/>
              </a:ext>
            </a:extLst>
          </p:cNvPr>
          <p:cNvSpPr txBox="1"/>
          <p:nvPr/>
        </p:nvSpPr>
        <p:spPr>
          <a:xfrm>
            <a:off x="147889" y="1212185"/>
            <a:ext cx="11887200" cy="5016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Diffusion models have found great success in a wide range of applications.</a:t>
            </a:r>
            <a:br>
              <a:rPr lang="en-US" sz="1600" dirty="0">
                <a:solidFill>
                  <a:schemeClr val="tx1"/>
                </a:solidFill>
                <a:ea typeface="Times New Roman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→ unconditional image synthesis, text-to-image generation, audio generation, etc.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endParaRPr lang="en-US" sz="160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 They are slow in generation due to the need to traverse the reverse diffusion chain.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altLang="ko-KR" sz="16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→ DDIM, TDPM, DPM-Solver, and EDM-Sampling.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2) diffusion m</a:t>
            </a: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odels are also expensive and data-hungry to train.</a:t>
            </a:r>
            <a:b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require large datasets and many iterations.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democratize diffusion model training, patch-wise diffusion training (Patch Diffusion) is proposed.</a:t>
            </a:r>
            <a:b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altLang="ko-KR" sz="16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→ A plug-and-play training technique that is agnostic to any choice of </a:t>
            </a:r>
            <a:r>
              <a:rPr lang="en-US" altLang="ko-KR" sz="16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UNet</a:t>
            </a:r>
            <a:r>
              <a:rPr lang="en-US" altLang="ko-KR" sz="16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</a:rPr>
              <a:t> architecture, sampler, noise schedule, and so on.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Instead of learning the score function on the full-size image for each pixel,</a:t>
            </a:r>
            <a:b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 a conditional score function on image patches, where both </a:t>
            </a:r>
            <a:r>
              <a:rPr lang="en-US" altLang="ko-KR" sz="1600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patch location</a:t>
            </a:r>
            <a: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-US" altLang="ko-KR" sz="1600" b="1" i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patch size</a:t>
            </a:r>
            <a: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are the conditions.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endParaRPr lang="en-US" altLang="ko-KR" sz="160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 contributions are summarized as follows:</a:t>
            </a:r>
            <a:b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The first patch-level training framework, generally applicable to diffusion models, that targets saving training time and data costs.</a:t>
            </a:r>
            <a:b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Novel strategies of patch coordinate conditioning and patch size conditioning/scheduling,</a:t>
            </a:r>
            <a:b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balance training efficiency and effective global structure encoding.</a:t>
            </a:r>
            <a:b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altLang="ko-KR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Competitive results while generally halving the training time, and notable performance gains at small training data regimes.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13174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" name="Google Shape;176;p4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7" name="Google Shape;177;p4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8" name="Google Shape;17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Related Work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4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4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82;p4">
            <a:extLst>
              <a:ext uri="{FF2B5EF4-FFF2-40B4-BE49-F238E27FC236}">
                <a16:creationId xmlns:a16="http://schemas.microsoft.com/office/drawing/2014/main" id="{F774B5AC-B88F-717F-85A8-BDF2073260B0}"/>
              </a:ext>
            </a:extLst>
          </p:cNvPr>
          <p:cNvSpPr txBox="1"/>
          <p:nvPr/>
        </p:nvSpPr>
        <p:spPr>
          <a:xfrm>
            <a:off x="147890" y="1905673"/>
            <a:ext cx="118872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Diffusion probabilistic models first construct a forward process, then reverse the forward process to reconstruct it.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Forward process: iteratively applies noise to the given images.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Reverse process: iteratively denoises a noisy observation.</a:t>
            </a:r>
          </a:p>
        </p:txBody>
      </p:sp>
      <p:sp>
        <p:nvSpPr>
          <p:cNvPr id="3" name="Google Shape;193;p10">
            <a:extLst>
              <a:ext uri="{FF2B5EF4-FFF2-40B4-BE49-F238E27FC236}">
                <a16:creationId xmlns:a16="http://schemas.microsoft.com/office/drawing/2014/main" id="{DF35BE79-BEFA-6EF1-3220-2FF05B42C8E5}"/>
              </a:ext>
            </a:extLst>
          </p:cNvPr>
          <p:cNvSpPr txBox="1"/>
          <p:nvPr/>
        </p:nvSpPr>
        <p:spPr>
          <a:xfrm>
            <a:off x="147889" y="1374842"/>
            <a:ext cx="699863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6E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Preliminaries for diffusion models.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Google Shape;193;p10">
            <a:extLst>
              <a:ext uri="{FF2B5EF4-FFF2-40B4-BE49-F238E27FC236}">
                <a16:creationId xmlns:a16="http://schemas.microsoft.com/office/drawing/2014/main" id="{CDA7260C-77CE-2AA9-C1CB-4D25B212B021}"/>
              </a:ext>
            </a:extLst>
          </p:cNvPr>
          <p:cNvSpPr txBox="1"/>
          <p:nvPr/>
        </p:nvSpPr>
        <p:spPr>
          <a:xfrm>
            <a:off x="147890" y="2898169"/>
            <a:ext cx="699863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6E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Data-efficient training in generative models.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82;p4">
            <a:extLst>
              <a:ext uri="{FF2B5EF4-FFF2-40B4-BE49-F238E27FC236}">
                <a16:creationId xmlns:a16="http://schemas.microsoft.com/office/drawing/2014/main" id="{21922F6E-BA3E-DC70-655D-E9AF412D0E7B}"/>
              </a:ext>
            </a:extLst>
          </p:cNvPr>
          <p:cNvSpPr txBox="1"/>
          <p:nvPr/>
        </p:nvSpPr>
        <p:spPr>
          <a:xfrm>
            <a:off x="147890" y="3429000"/>
            <a:ext cx="11887200" cy="2062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Many explorations have been conducted on limited data or even th</a:t>
            </a: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 few-shot setting of generative model’s training schemes in Generative Adversarial Networks (GANs).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endParaRPr lang="en-US" sz="1600" i="0" u="none" strike="noStrike" cap="none" dirty="0">
              <a:solidFill>
                <a:schemeClr val="tx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avoid expensive data collection,</a:t>
            </a:r>
            <a:b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 Differentiable augmentation (</a:t>
            </a:r>
            <a:r>
              <a:rPr lang="en-US" sz="1600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DiffAugment</a:t>
            </a: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b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2) Adaptive augmentation strategy (StyleGAN2-ADA)</a:t>
            </a:r>
            <a:b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3) Diffusion-GAN</a:t>
            </a:r>
            <a:b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more…</a:t>
            </a:r>
          </a:p>
        </p:txBody>
      </p:sp>
    </p:spTree>
    <p:extLst>
      <p:ext uri="{BB962C8B-B14F-4D97-AF65-F5344CB8AC3E}">
        <p14:creationId xmlns:p14="http://schemas.microsoft.com/office/powerpoint/2010/main" val="3414632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" name="Google Shape;176;p4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77" name="Google Shape;177;p4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78" name="Google Shape;17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Related Work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4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4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82;p4">
            <a:extLst>
              <a:ext uri="{FF2B5EF4-FFF2-40B4-BE49-F238E27FC236}">
                <a16:creationId xmlns:a16="http://schemas.microsoft.com/office/drawing/2014/main" id="{F774B5AC-B88F-717F-85A8-BDF2073260B0}"/>
              </a:ext>
            </a:extLst>
          </p:cNvPr>
          <p:cNvSpPr txBox="1"/>
          <p:nvPr/>
        </p:nvSpPr>
        <p:spPr>
          <a:xfrm>
            <a:off x="147890" y="2422278"/>
            <a:ext cx="11887200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address the issue of mode collapse given limited training data,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 GAN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 </a:t>
            </a:r>
            <a:r>
              <a:rPr lang="en-US" sz="1600" i="0" u="none" strike="noStrike" cap="none" dirty="0" err="1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Anycost</a:t>
            </a: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-GAN: different levels of cost during inference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2) Coco-GAN: the patch-wise training scheme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3) IRN-GAN:  the patch-wise training scheme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4) Chai at al.</a:t>
            </a:r>
            <a:r>
              <a:rPr lang="en-US" altLang="ko-KR" sz="1600" b="0" i="0" u="none" strike="noStrike" cap="none" baseline="30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any resolution framework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 Diffusion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1) Latent Diffusion: perform diffusion in a latent space instead of the pixel space</a:t>
            </a:r>
            <a:b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2) Other works</a:t>
            </a:r>
            <a:r>
              <a:rPr lang="en-US" altLang="ko-KR" sz="1600" b="0" i="0" u="none" strike="noStrike" cap="none" baseline="30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2,3,4,5,6</a:t>
            </a:r>
            <a:r>
              <a:rPr lang="en-US" sz="1600" i="0" u="none" strike="noStrike" cap="none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: study the fast sampling strategy at the inference stage, which does not directly help speed up the training process.</a:t>
            </a:r>
          </a:p>
        </p:txBody>
      </p:sp>
      <p:sp>
        <p:nvSpPr>
          <p:cNvPr id="6" name="Google Shape;193;p10">
            <a:extLst>
              <a:ext uri="{FF2B5EF4-FFF2-40B4-BE49-F238E27FC236}">
                <a16:creationId xmlns:a16="http://schemas.microsoft.com/office/drawing/2014/main" id="{849AC884-D75A-26C3-CBA3-3CB9CAB144FB}"/>
              </a:ext>
            </a:extLst>
          </p:cNvPr>
          <p:cNvSpPr txBox="1"/>
          <p:nvPr/>
        </p:nvSpPr>
        <p:spPr>
          <a:xfrm>
            <a:off x="147890" y="1884383"/>
            <a:ext cx="699863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6E6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Resource-efficient training in generative models.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0B05F2-11C0-70EF-B6A8-7B71325BE63A}"/>
              </a:ext>
            </a:extLst>
          </p:cNvPr>
          <p:cNvSpPr txBox="1"/>
          <p:nvPr/>
        </p:nvSpPr>
        <p:spPr>
          <a:xfrm>
            <a:off x="2396971" y="5756033"/>
            <a:ext cx="9638119" cy="946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900" b="0" i="0" u="none" strike="noStrike" cap="none" baseline="30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Chai, L., 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Gharbi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M., 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Shechtman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E., Isola, P., and Zhang, R. Any-resolution training for high-resolution image synthesis. 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arXiv:2204.07156, 2022.</a:t>
            </a:r>
          </a:p>
          <a:p>
            <a:pPr algn="r"/>
            <a:r>
              <a:rPr lang="en-US" altLang="ko-KR" sz="900" baseline="30000" dirty="0"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-US" altLang="ko-KR" sz="900" b="0" i="0" u="none" strike="noStrike" cap="none" baseline="300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Bao, F., Li, C., Sun, J., Zhu, J., and Zhang, B. Estimating the optimal covariance with imperfect mean in diffusion probabilistic models. 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arXiv:2206.07309, 2022.</a:t>
            </a:r>
          </a:p>
          <a:p>
            <a:pPr algn="r"/>
            <a:r>
              <a:rPr lang="en-US" altLang="ko-KR" sz="900" baseline="30000" dirty="0">
                <a:latin typeface="Times New Roman"/>
                <a:ea typeface="Times New Roman"/>
                <a:cs typeface="Times New Roman"/>
                <a:sym typeface="Times New Roman"/>
              </a:rPr>
              <a:t>3 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Bao, F., Li, C., Zhu, J., and Zhang, B. Analytic-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dpm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an analytic estimate of the optimal reverse variance in diffusion probabilistic models. 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arXiv:2201.06503, 2022.</a:t>
            </a:r>
          </a:p>
          <a:p>
            <a:pPr algn="r"/>
            <a:r>
              <a:rPr lang="en-US" altLang="ko-KR" sz="900" baseline="30000" dirty="0">
                <a:latin typeface="Times New Roman"/>
                <a:ea typeface="Times New Roman"/>
                <a:cs typeface="Times New Roman"/>
                <a:sym typeface="Times New Roman"/>
              </a:rPr>
              <a:t>4 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Lu, C., Zhou, Y., Bao, F., Chen, J., Li, C., and Zhu, J. 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Dpm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-solver: A fast ode solver for diffusion probabilistic model sampling in around 10 steps. 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arXiv:2206.00927, 2022.</a:t>
            </a:r>
          </a:p>
          <a:p>
            <a:pPr algn="r"/>
            <a:r>
              <a:rPr lang="en-US" altLang="ko-KR" sz="900" baseline="30000" dirty="0">
                <a:latin typeface="Times New Roman"/>
                <a:ea typeface="Times New Roman"/>
                <a:cs typeface="Times New Roman"/>
                <a:sym typeface="Times New Roman"/>
              </a:rPr>
              <a:t>5 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Lu, C., Zhou, Y., Bao, F., Chen, J., Li, C., and Zhu, J. 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Dpm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-solver++: Fast solver for guided sampling of diffusion probabilistic models. 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arXiv:2211.01095, 2022.</a:t>
            </a:r>
          </a:p>
          <a:p>
            <a:pPr algn="r"/>
            <a:r>
              <a:rPr lang="en-US" altLang="ko-KR" sz="900" baseline="30000" dirty="0">
                <a:latin typeface="Times New Roman"/>
                <a:ea typeface="Times New Roman"/>
                <a:cs typeface="Times New Roman"/>
                <a:sym typeface="Times New Roman"/>
              </a:rPr>
              <a:t>6 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Song, J., Meng, C., and 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Ermon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 Denoising diffusion implicit models. </a:t>
            </a:r>
            <a:r>
              <a:rPr lang="en-US" altLang="ko-KR" sz="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ko-KR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arXiv:2010.02502, 2020.</a:t>
            </a:r>
            <a:endParaRPr lang="ko-KR" alt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500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10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10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Patch Diffusion Training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3;p10">
            <a:extLst>
              <a:ext uri="{FF2B5EF4-FFF2-40B4-BE49-F238E27FC236}">
                <a16:creationId xmlns:a16="http://schemas.microsoft.com/office/drawing/2014/main" id="{77637788-7C66-03F9-7DFB-60FC1D2A4299}"/>
              </a:ext>
            </a:extLst>
          </p:cNvPr>
          <p:cNvSpPr txBox="1"/>
          <p:nvPr/>
        </p:nvSpPr>
        <p:spPr>
          <a:xfrm>
            <a:off x="147890" y="1313545"/>
            <a:ext cx="699863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rgbClr val="006E6F"/>
                </a:solidFill>
                <a:latin typeface="Times New Roman"/>
                <a:cs typeface="Times New Roman"/>
                <a:sym typeface="Times New Roman"/>
              </a:rPr>
              <a:t>Patch-wise Score Matching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Google Shape;182;p4">
                <a:extLst>
                  <a:ext uri="{FF2B5EF4-FFF2-40B4-BE49-F238E27FC236}">
                    <a16:creationId xmlns:a16="http://schemas.microsoft.com/office/drawing/2014/main" id="{FF0477DA-4BF2-1017-257D-17771D6853F9}"/>
                  </a:ext>
                </a:extLst>
              </p:cNvPr>
              <p:cNvSpPr txBox="1"/>
              <p:nvPr/>
            </p:nvSpPr>
            <p:spPr>
              <a:xfrm>
                <a:off x="147890" y="1835126"/>
                <a:ext cx="11887200" cy="42924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Following denoising score-matching in EDM, minimizes the expected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Pr>
                      <m:e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𝐿</m:t>
                        </m:r>
                      </m:e>
                      <m:sub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 denoising error:</a:t>
                </a: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br>
                  <a:rPr lang="en-US" sz="1600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Pr>
                      <m:e>
                        <m:r>
                          <a:rPr lang="ko-KR" altLang="en-US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𝔼</m:t>
                        </m:r>
                      </m:e>
                      <m:sub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𝑥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~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𝑝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(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𝑥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)</m:t>
                        </m:r>
                      </m:sub>
                    </m:sSub>
                    <m:sSub>
                      <m:sSubPr>
                        <m:ctrlP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Pr>
                      <m:e>
                        <m:r>
                          <a:rPr lang="ko-KR" altLang="en-US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𝔼</m:t>
                        </m:r>
                      </m:e>
                      <m:sub>
                        <m:r>
                          <a:rPr lang="ko-KR" altLang="en-US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𝜖</m:t>
                        </m:r>
                        <m: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~</m:t>
                        </m:r>
                        <m:r>
                          <a:rPr lang="ko-KR" altLang="en-US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𝒩</m:t>
                        </m:r>
                        <m: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(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0,</m:t>
                        </m:r>
                        <m:sSubSup>
                          <m:sSubSupPr>
                            <m:ctrlP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</m:ctrlPr>
                          </m:sSubSupPr>
                          <m:e>
                            <m:r>
                              <a:rPr lang="ko-KR" alt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𝑡</m:t>
                            </m:r>
                          </m:sub>
                          <m:sup>
                            <m: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2</m:t>
                            </m:r>
                          </m:sup>
                        </m:sSubSup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𝐼</m:t>
                        </m:r>
                        <m: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)</m:t>
                        </m:r>
                      </m:sub>
                    </m:sSub>
                    <m:sSubSup>
                      <m:sSubSupPr>
                        <m:ctrlPr>
                          <a:rPr lang="en-US" altLang="ko-KR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ko-KR" altLang="en-US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</m:ctrlPr>
                              </m:dPr>
                              <m:e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𝑥</m:t>
                                </m:r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+</m:t>
                                </m:r>
                                <m:r>
                                  <a:rPr lang="ko-KR" altLang="en-US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𝜖</m:t>
                                </m:r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;</m:t>
                                </m:r>
                                <m:sSub>
                                  <m:sSubPr>
                                    <m:ctrlPr>
                                      <a:rPr lang="en-US" altLang="ko-KR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altLang="ko-KR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−</m:t>
                            </m:r>
                            <m: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𝑥</m:t>
                            </m:r>
                          </m:e>
                        </m:d>
                      </m:e>
                      <m:sub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2</m:t>
                        </m:r>
                      </m:sub>
                      <m:sup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2</m:t>
                        </m:r>
                      </m:sup>
                    </m:sSubSup>
                  </m:oMath>
                </a14:m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The score function is as follows:</a:t>
                </a: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Pr>
                      <m:e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𝑠</m:t>
                        </m:r>
                      </m:e>
                      <m:sub>
                        <m:r>
                          <a:rPr lang="ko-KR" altLang="en-US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𝜃</m:t>
                        </m:r>
                      </m:sub>
                    </m:sSub>
                    <m:d>
                      <m:dPr>
                        <m:ctrlP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𝑥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,</m:t>
                        </m:r>
                        <m:sSub>
                          <m:sSubPr>
                            <m:ctrlP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</m:ctrlPr>
                          </m:sSubPr>
                          <m:e>
                            <m:r>
                              <a:rPr lang="ko-KR" alt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altLang="ko-KR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=</m:t>
                    </m:r>
                    <m:f>
                      <m:fPr>
                        <m:ctrlP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</m:ctrlPr>
                          </m:sSubPr>
                          <m:e>
                            <m: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𝐷</m:t>
                            </m:r>
                          </m:e>
                          <m:sub>
                            <m:r>
                              <a:rPr lang="ko-KR" altLang="en-US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𝜃</m:t>
                            </m:r>
                          </m:sub>
                        </m:sSub>
                        <m:d>
                          <m:dPr>
                            <m:ctrlP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</m:ctrlPr>
                          </m:dPr>
                          <m:e>
                            <m: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𝑥</m:t>
                            </m:r>
                            <m: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;</m:t>
                            </m:r>
                            <m:sSub>
                              <m:sSubPr>
                                <m:ctrlP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</m:ctrlPr>
                              </m:sSubPr>
                              <m:e>
                                <m:r>
                                  <a:rPr lang="ko-KR" altLang="en-US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−</m:t>
                        </m:r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𝑥</m:t>
                        </m:r>
                      </m:num>
                      <m:den>
                        <m:sSubSup>
                          <m:sSubSupPr>
                            <m:ctrlP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</m:ctrlPr>
                          </m:sSubSupPr>
                          <m:e>
                            <m:r>
                              <a:rPr lang="ko-KR" altLang="en-US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𝜎</m:t>
                            </m:r>
                          </m:e>
                          <m:sub>
                            <m: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𝑡</m:t>
                            </m:r>
                          </m:sub>
                          <m:sup>
                            <m: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2</m:t>
                            </m:r>
                          </m:sup>
                        </m:sSubSup>
                      </m:den>
                    </m:f>
                  </m:oMath>
                </a14:m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endParaRPr lang="en-US" sz="1600" i="0" u="none" strike="noStrike" cap="none" dirty="0">
                  <a:solidFill>
                    <a:schemeClr val="tx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For any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𝑥</m:t>
                    </m:r>
                    <m:r>
                      <a:rPr lang="en-US" altLang="ko-KR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~</m:t>
                    </m:r>
                    <m:r>
                      <a:rPr lang="en-US" altLang="ko-KR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𝑝</m:t>
                    </m:r>
                    <m:d>
                      <m:dPr>
                        <m:ctrlP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dPr>
                      <m:e>
                        <m: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, small patches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Pr>
                      <m:e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𝑥</m:t>
                        </m:r>
                      </m:e>
                      <m:sub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𝑖</m:t>
                        </m:r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,</m:t>
                        </m:r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𝑗</m:t>
                        </m:r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,</m:t>
                        </m:r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 are randomly copped.</a:t>
                </a: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14:m>
                  <m:oMath xmlns:m="http://schemas.openxmlformats.org/officeDocument/2006/math">
                    <m:d>
                      <m:dPr>
                        <m:ctrlPr>
                          <a:rPr lang="en-US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/>
                            <a:cs typeface="Times New Roman"/>
                            <a:sym typeface="Times New Roman"/>
                          </a:rPr>
                        </m:ctrlPr>
                      </m:dPr>
                      <m:e>
                        <m:r>
                          <a:rPr lang="en-US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/>
                            <a:cs typeface="Times New Roman"/>
                            <a:sym typeface="Times New Roman"/>
                          </a:rPr>
                          <m:t>𝑖</m:t>
                        </m:r>
                        <m:r>
                          <a:rPr lang="en-US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/>
                            <a:cs typeface="Times New Roman"/>
                            <a:sym typeface="Times New Roman"/>
                          </a:rPr>
                          <m:t>,</m:t>
                        </m:r>
                        <m:r>
                          <a:rPr lang="en-US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/>
                            <a:cs typeface="Times New Roman"/>
                            <a:sym typeface="Times New Roman"/>
                          </a:rPr>
                          <m:t>𝑗</m:t>
                        </m:r>
                      </m:e>
                    </m:d>
                  </m:oMath>
                </a14:m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: the left-upper corner pixel coordinates, to locate each image patch</a:t>
                </a: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14:m>
                  <m:oMath xmlns:m="http://schemas.openxmlformats.org/officeDocument/2006/math">
                    <m:r>
                      <a:rPr lang="en-US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/>
                        <a:cs typeface="Times New Roman"/>
                        <a:sym typeface="Times New Roman"/>
                      </a:rPr>
                      <m:t>𝑠</m:t>
                    </m:r>
                  </m:oMath>
                </a14:m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: the patch size, e.g., </a:t>
                </a:r>
                <a14:m>
                  <m:oMath xmlns:m="http://schemas.openxmlformats.org/officeDocument/2006/math">
                    <m:r>
                      <a:rPr lang="en-US" altLang="ko-KR" sz="1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/>
                        <a:cs typeface="Times New Roman"/>
                        <a:sym typeface="Times New Roman"/>
                      </a:rPr>
                      <m:t>𝑠</m:t>
                    </m:r>
                    <m:r>
                      <a:rPr lang="en-US" altLang="ko-KR" sz="1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/>
                        <a:cs typeface="Times New Roman"/>
                        <a:sym typeface="Times New Roman"/>
                      </a:rPr>
                      <m:t>=16</m:t>
                    </m:r>
                  </m:oMath>
                </a14:m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Denoising score matching on image patches with the corresponding patch locations and sizes as the conditions, expressed as</a:t>
                </a: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Pr>
                      <m:e>
                        <m:r>
                          <a:rPr lang="ko-KR" altLang="en-US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𝔼</m:t>
                        </m:r>
                      </m:e>
                      <m:sub>
                        <m: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𝑥</m:t>
                        </m:r>
                        <m: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~</m:t>
                        </m:r>
                        <m: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𝑝</m:t>
                        </m:r>
                        <m:d>
                          <m:dPr>
                            <m:ctrlP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</m:ctrlPr>
                          </m:dPr>
                          <m:e>
                            <m: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𝑥</m:t>
                            </m:r>
                          </m:e>
                        </m:d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,   </m:t>
                        </m:r>
                        <m:r>
                          <a:rPr lang="ko-KR" altLang="en-US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𝜖</m:t>
                        </m:r>
                        <m: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~</m:t>
                        </m:r>
                        <m:r>
                          <a:rPr lang="ko-KR" altLang="en-US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𝒩</m:t>
                        </m:r>
                        <m:d>
                          <m:dPr>
                            <m:ctrlP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</m:ctrlPr>
                          </m:dPr>
                          <m:e>
                            <m: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0,</m:t>
                            </m:r>
                            <m:sSubSup>
                              <m:sSubSupPr>
                                <m:ctrlP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</m:ctrlPr>
                              </m:sSubSupPr>
                              <m:e>
                                <m:r>
                                  <a:rPr lang="ko-KR" altLang="en-US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𝑡</m:t>
                                </m:r>
                              </m:sub>
                              <m:sup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2</m:t>
                                </m:r>
                              </m:sup>
                            </m:sSubSup>
                            <m: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𝐼</m:t>
                            </m:r>
                          </m:e>
                        </m:d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, </m:t>
                        </m:r>
                        <m:d>
                          <m:dPr>
                            <m:ctrlP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</m:ctrlPr>
                          </m:dPr>
                          <m:e>
                            <m: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𝑖</m:t>
                            </m:r>
                            <m: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,</m:t>
                            </m:r>
                            <m: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𝑗</m:t>
                            </m:r>
                            <m: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,</m:t>
                            </m:r>
                            <m:r>
                              <a:rPr lang="en-US" altLang="ko-KR" sz="16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𝑠</m:t>
                            </m:r>
                          </m:e>
                        </m:d>
                        <m:r>
                          <a:rPr lang="en-US" altLang="ko-KR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~</m:t>
                        </m:r>
                        <m:r>
                          <a:rPr lang="ko-KR" altLang="en-US" sz="1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𝒰</m:t>
                        </m:r>
                      </m:sub>
                    </m:sSub>
                    <m:sSubSup>
                      <m:sSubSupPr>
                        <m:ctrlP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ko-KR" altLang="en-US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ko-KR" sz="160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̃"/>
                                        <m:ctrlPr>
                                          <a:rPr lang="en-US" altLang="ko-KR" sz="160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/>
                                            <a:sym typeface="Times New Roman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altLang="ko-KR" sz="1600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  <a:cs typeface="Times New Roman"/>
                                            <a:sym typeface="Times New Roman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altLang="ko-KR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  <m:t>𝑖</m:t>
                                    </m:r>
                                    <m:r>
                                      <a:rPr lang="en-US" altLang="ko-KR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  <m:t>,</m:t>
                                    </m:r>
                                    <m:r>
                                      <a:rPr lang="en-US" altLang="ko-KR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  <m:t>𝑗</m:t>
                                    </m:r>
                                    <m:r>
                                      <a:rPr lang="en-US" altLang="ko-KR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  <m:t>,</m:t>
                                    </m:r>
                                    <m:r>
                                      <a:rPr lang="en-US" altLang="ko-KR" sz="16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  <m:t>𝑠</m:t>
                                    </m:r>
                                  </m:sub>
                                </m:sSub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;</m:t>
                                </m:r>
                                <m:sSub>
                                  <m:sSubPr>
                                    <m:ctrlPr>
                                      <a:rPr lang="en-US" altLang="ko-KR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</m:ctrlPr>
                                  </m:sSubPr>
                                  <m:e>
                                    <m:r>
                                      <a:rPr lang="ko-KR" altLang="en-US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altLang="ko-KR" sz="1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/>
                                        <a:sym typeface="Times New Roman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, 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𝑖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, 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𝑗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, 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𝑠</m:t>
                                </m:r>
                              </m:e>
                            </m:d>
                            <m:r>
                              <a:rPr lang="en-US" altLang="ko-KR" sz="1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ko-KR" sz="160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𝑖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,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𝑗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,</m:t>
                                </m:r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𝑠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2</m:t>
                        </m:r>
                      </m:sub>
                      <m:sup>
                        <m:r>
                          <a:rPr lang="en-US" altLang="ko-KR" sz="1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2</m:t>
                        </m:r>
                      </m:sup>
                    </m:sSubSup>
                  </m:oMath>
                </a14:m>
                <a:endParaRPr lang="en-US" sz="1600" i="0" u="none" strike="noStrike" cap="none" dirty="0">
                  <a:solidFill>
                    <a:schemeClr val="tx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mc:Choice>
        <mc:Fallback>
          <p:sp>
            <p:nvSpPr>
              <p:cNvPr id="6" name="Google Shape;182;p4">
                <a:extLst>
                  <a:ext uri="{FF2B5EF4-FFF2-40B4-BE49-F238E27FC236}">
                    <a16:creationId xmlns:a16="http://schemas.microsoft.com/office/drawing/2014/main" id="{FF0477DA-4BF2-1017-257D-17771D6853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90" y="1835126"/>
                <a:ext cx="11887200" cy="4292417"/>
              </a:xfrm>
              <a:prstGeom prst="rect">
                <a:avLst/>
              </a:prstGeom>
              <a:blipFill>
                <a:blip r:embed="rId5"/>
                <a:stretch>
                  <a:fillRect l="-308" t="-71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10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10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Patch Diffusion Training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3;p10">
            <a:extLst>
              <a:ext uri="{FF2B5EF4-FFF2-40B4-BE49-F238E27FC236}">
                <a16:creationId xmlns:a16="http://schemas.microsoft.com/office/drawing/2014/main" id="{77637788-7C66-03F9-7DFB-60FC1D2A4299}"/>
              </a:ext>
            </a:extLst>
          </p:cNvPr>
          <p:cNvSpPr txBox="1"/>
          <p:nvPr/>
        </p:nvSpPr>
        <p:spPr>
          <a:xfrm>
            <a:off x="147890" y="807501"/>
            <a:ext cx="699863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rgbClr val="006E6F"/>
                </a:solidFill>
                <a:latin typeface="Times New Roman"/>
                <a:cs typeface="Times New Roman"/>
                <a:sym typeface="Times New Roman"/>
              </a:rPr>
              <a:t>Patch-wise Score Matching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Teaser image">
            <a:extLst>
              <a:ext uri="{FF2B5EF4-FFF2-40B4-BE49-F238E27FC236}">
                <a16:creationId xmlns:a16="http://schemas.microsoft.com/office/drawing/2014/main" id="{80B12BDD-17B0-F1C7-A1A1-4F743A83C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44" y="1435009"/>
            <a:ext cx="11891711" cy="5142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3505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10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10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Patch Diffusion Training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3;p10">
            <a:extLst>
              <a:ext uri="{FF2B5EF4-FFF2-40B4-BE49-F238E27FC236}">
                <a16:creationId xmlns:a16="http://schemas.microsoft.com/office/drawing/2014/main" id="{77637788-7C66-03F9-7DFB-60FC1D2A4299}"/>
              </a:ext>
            </a:extLst>
          </p:cNvPr>
          <p:cNvSpPr txBox="1"/>
          <p:nvPr/>
        </p:nvSpPr>
        <p:spPr>
          <a:xfrm>
            <a:off x="147890" y="2138761"/>
            <a:ext cx="699863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rgbClr val="006E6F"/>
                </a:solidFill>
                <a:latin typeface="Times New Roman"/>
                <a:cs typeface="Times New Roman"/>
                <a:sym typeface="Times New Roman"/>
              </a:rPr>
              <a:t>Patch-wise Score Matching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Google Shape;182;p4">
                <a:extLst>
                  <a:ext uri="{FF2B5EF4-FFF2-40B4-BE49-F238E27FC236}">
                    <a16:creationId xmlns:a16="http://schemas.microsoft.com/office/drawing/2014/main" id="{FF0477DA-4BF2-1017-257D-17771D6853F9}"/>
                  </a:ext>
                </a:extLst>
              </p:cNvPr>
              <p:cNvSpPr txBox="1"/>
              <p:nvPr/>
            </p:nvSpPr>
            <p:spPr>
              <a:xfrm>
                <a:off x="147890" y="2660342"/>
                <a:ext cx="11887200" cy="20620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The training speed is significantly boosted due to the use of small local patches.</a:t>
                </a:r>
              </a:p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endParaRPr lang="en-US" sz="1600" dirty="0">
                  <a:solidFill>
                    <a:schemeClr val="tx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However, the challenge lies in that score function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160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Pr>
                      <m:e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𝑠</m:t>
                        </m:r>
                      </m:e>
                      <m:sub>
                        <m:r>
                          <a:rPr lang="ko-KR" altLang="en-US" sz="160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𝜃</m:t>
                        </m:r>
                      </m:sub>
                    </m:sSub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(</m:t>
                    </m:r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𝑥</m:t>
                    </m:r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, </m:t>
                    </m:r>
                    <m:sSub>
                      <m:sSubPr>
                        <m:ctrlP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Pr>
                      <m:e>
                        <m:r>
                          <a:rPr lang="ko-KR" altLang="en-US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𝜎</m:t>
                        </m:r>
                      </m:e>
                      <m:sub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𝑡</m:t>
                        </m:r>
                      </m:sub>
                    </m:sSub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, </m:t>
                    </m:r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𝑖</m:t>
                    </m:r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, </m:t>
                    </m:r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𝑗</m:t>
                    </m:r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, </m:t>
                    </m:r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𝑠</m:t>
                    </m:r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)</m:t>
                    </m:r>
                  </m:oMath>
                </a14:m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 has only seen local patches and may have not captured the global cross-region dependency between local patches.</a:t>
                </a: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To resolve this issue, two strategies are proposed:</a:t>
                </a: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1) random patch sizes.</a:t>
                </a: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2) involving a small ratio of full-size images.</a:t>
                </a:r>
              </a:p>
            </p:txBody>
          </p:sp>
        </mc:Choice>
        <mc:Fallback>
          <p:sp>
            <p:nvSpPr>
              <p:cNvPr id="6" name="Google Shape;182;p4">
                <a:extLst>
                  <a:ext uri="{FF2B5EF4-FFF2-40B4-BE49-F238E27FC236}">
                    <a16:creationId xmlns:a16="http://schemas.microsoft.com/office/drawing/2014/main" id="{FF0477DA-4BF2-1017-257D-17771D6853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90" y="2660342"/>
                <a:ext cx="11887200" cy="2062063"/>
              </a:xfrm>
              <a:prstGeom prst="rect">
                <a:avLst/>
              </a:prstGeom>
              <a:blipFill>
                <a:blip r:embed="rId5"/>
                <a:stretch>
                  <a:fillRect l="-308" t="-1475" b="-265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6698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7" name="Google Shape;187;p10"/>
          <p:cNvCxnSpPr/>
          <p:nvPr/>
        </p:nvCxnSpPr>
        <p:spPr>
          <a:xfrm>
            <a:off x="152401" y="155554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8" name="Google Shape;188;p10"/>
          <p:cNvCxnSpPr/>
          <p:nvPr/>
        </p:nvCxnSpPr>
        <p:spPr>
          <a:xfrm>
            <a:off x="152401" y="6705612"/>
            <a:ext cx="11887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9" name="Google Shape;18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4840" y="223500"/>
            <a:ext cx="1714760" cy="46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0"/>
          <p:cNvSpPr/>
          <p:nvPr/>
        </p:nvSpPr>
        <p:spPr>
          <a:xfrm>
            <a:off x="667685" y="223838"/>
            <a:ext cx="7650801" cy="519797"/>
          </a:xfrm>
          <a:prstGeom prst="rect">
            <a:avLst/>
          </a:prstGeom>
          <a:solidFill>
            <a:srgbClr val="006E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altLang="ko-KR" sz="2400" b="0" i="0" u="none" strike="noStrike" cap="none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Patch Diffusion Training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0"/>
          <p:cNvSpPr/>
          <p:nvPr/>
        </p:nvSpPr>
        <p:spPr>
          <a:xfrm>
            <a:off x="147889" y="223837"/>
            <a:ext cx="519797" cy="519797"/>
          </a:xfrm>
          <a:prstGeom prst="rect">
            <a:avLst/>
          </a:prstGeom>
          <a:solidFill>
            <a:srgbClr val="FA8C1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■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10" descr="그리기이(가) 표시된 사진&#10;&#10;자동 생성된 설명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7462" y="223500"/>
            <a:ext cx="1788403" cy="5160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93;p10">
            <a:extLst>
              <a:ext uri="{FF2B5EF4-FFF2-40B4-BE49-F238E27FC236}">
                <a16:creationId xmlns:a16="http://schemas.microsoft.com/office/drawing/2014/main" id="{77637788-7C66-03F9-7DFB-60FC1D2A4299}"/>
              </a:ext>
            </a:extLst>
          </p:cNvPr>
          <p:cNvSpPr txBox="1"/>
          <p:nvPr/>
        </p:nvSpPr>
        <p:spPr>
          <a:xfrm>
            <a:off x="147889" y="1444158"/>
            <a:ext cx="6998634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dirty="0">
                <a:solidFill>
                  <a:srgbClr val="006E6F"/>
                </a:solidFill>
                <a:latin typeface="Times New Roman"/>
                <a:cs typeface="Times New Roman"/>
                <a:sym typeface="Times New Roman"/>
              </a:rPr>
              <a:t>Progressive and Stochastic Patch Size Scheduling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Google Shape;182;p4">
                <a:extLst>
                  <a:ext uri="{FF2B5EF4-FFF2-40B4-BE49-F238E27FC236}">
                    <a16:creationId xmlns:a16="http://schemas.microsoft.com/office/drawing/2014/main" id="{FF0477DA-4BF2-1017-257D-17771D6853F9}"/>
                  </a:ext>
                </a:extLst>
              </p:cNvPr>
              <p:cNvSpPr txBox="1"/>
              <p:nvPr/>
            </p:nvSpPr>
            <p:spPr>
              <a:xfrm>
                <a:off x="147889" y="1965739"/>
                <a:ext cx="11887200" cy="403119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To strengthen the awareness of score function in cross-region dependency, patch-size scheduling is proposed.</a:t>
                </a: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14:m>
                  <m:oMath xmlns:m="http://schemas.openxmlformats.org/officeDocument/2006/math">
                    <m:r>
                      <a:rPr lang="en-US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/>
                        <a:cs typeface="Times New Roman"/>
                        <a:sym typeface="Times New Roman"/>
                      </a:rPr>
                      <m:t>𝑠</m:t>
                    </m:r>
                    <m:r>
                      <a:rPr lang="en-US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/>
                        <a:cs typeface="Times New Roman"/>
                        <a:sym typeface="Times New Roman"/>
                      </a:rPr>
                      <m:t> ~ </m:t>
                    </m:r>
                    <m:sSub>
                      <m:sSubPr>
                        <m:ctrlP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Pr>
                      <m:e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𝑝</m:t>
                        </m:r>
                      </m:e>
                      <m:sub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𝑠</m:t>
                        </m:r>
                      </m:sub>
                    </m:sSub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≔</m:t>
                    </m:r>
                    <m:d>
                      <m:dPr>
                        <m:begChr m:val="{"/>
                        <m:endChr m:val=""/>
                        <m:ctrlP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ko-KR" sz="1600" b="0" i="1" u="none" strike="noStrike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</m:ctrlPr>
                          </m:eqArrPr>
                          <m:e>
                            <m:r>
                              <a:rPr lang="en-US" altLang="ko-KR" sz="1600" b="0" i="1" u="none" strike="noStrike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/>
                                <a:sym typeface="Times New Roman"/>
                              </a:rPr>
                              <m:t>𝑝</m:t>
                            </m:r>
                          </m:e>
                          <m:e>
                            <m:f>
                              <m:fPr>
                                <m:ctrlPr>
                                  <a:rPr lang="en-US" altLang="ko-KR" sz="1600" b="0" i="1" u="none" strike="noStrike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</m:ctrlPr>
                              </m:fPr>
                              <m:num>
                                <m:r>
                                  <a:rPr lang="en-US" altLang="ko-KR" sz="1600" b="0" i="1" u="none" strike="noStrike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altLang="ko-KR" sz="1600" b="0" i="1" u="none" strike="noStrike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5</m:t>
                                </m:r>
                              </m:den>
                            </m:f>
                            <m:d>
                              <m:dPr>
                                <m:ctrlPr>
                                  <a:rPr lang="en-US" altLang="ko-KR" sz="1600" b="0" i="1" u="none" strike="noStrike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</m:ctrlPr>
                              </m:dPr>
                              <m:e>
                                <m:r>
                                  <a:rPr lang="en-US" altLang="ko-KR" sz="1600" b="0" i="1" u="none" strike="noStrike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1−</m:t>
                                </m:r>
                                <m:r>
                                  <a:rPr lang="en-US" altLang="ko-KR" sz="1600" b="0" i="1" u="none" strike="noStrike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𝑝</m:t>
                                </m:r>
                              </m:e>
                            </m:d>
                          </m:e>
                          <m:e>
                            <m:f>
                              <m:fPr>
                                <m:ctrlP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</m:ctrlPr>
                              </m:fPr>
                              <m:num>
                                <m:r>
                                  <a:rPr lang="en-US" altLang="ko-KR" sz="16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5</m:t>
                                </m:r>
                              </m:den>
                            </m:f>
                            <m:d>
                              <m:dPr>
                                <m:ctrlP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</m:ctrlPr>
                              </m:dPr>
                              <m:e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1−</m:t>
                                </m:r>
                                <m:r>
                                  <a:rPr lang="en-US" altLang="ko-KR" sz="1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/>
                                    <a:sym typeface="Times New Roman"/>
                                  </a:rPr>
                                  <m:t>𝑝</m:t>
                                </m:r>
                              </m:e>
                            </m:d>
                          </m:e>
                        </m:eqArr>
                      </m:e>
                    </m:d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    </m:t>
                    </m:r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𝑤h𝑒𝑛</m:t>
                          </m:r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 </m:t>
                          </m:r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𝑠</m:t>
                          </m:r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=</m:t>
                          </m:r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𝑅</m:t>
                          </m:r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,</m:t>
                          </m:r>
                        </m:e>
                      </m:mr>
                      <m:mr>
                        <m:e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𝑤h𝑒𝑛</m:t>
                          </m:r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 </m:t>
                          </m:r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𝑠</m:t>
                          </m:r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ko-KR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</m:ctrlPr>
                            </m:fPr>
                            <m:num>
                              <m:r>
                                <a:rPr lang="en-US" altLang="ko-KR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𝑅</m:t>
                              </m:r>
                            </m:num>
                            <m:den>
                              <m:r>
                                <a:rPr lang="en-US" altLang="ko-KR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2</m:t>
                              </m:r>
                            </m:den>
                          </m:f>
                          <m:r>
                            <a:rPr lang="en-US" altLang="ko-KR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,</m:t>
                          </m:r>
                        </m:e>
                      </m:mr>
                      <m:mr>
                        <m:e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𝑤h𝑒𝑛</m:t>
                          </m:r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 </m:t>
                          </m:r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𝑠</m:t>
                          </m:r>
                          <m:r>
                            <a:rPr lang="en-US" altLang="ko-KR" sz="1600" b="0" i="1" u="none" strike="noStrike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=</m:t>
                          </m:r>
                          <m:f>
                            <m:fPr>
                              <m:ctrlPr>
                                <a:rPr lang="en-US" altLang="ko-KR" sz="16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</m:ctrlPr>
                            </m:fPr>
                            <m:num>
                              <m:r>
                                <a:rPr lang="en-US" altLang="ko-KR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𝑅</m:t>
                              </m:r>
                            </m:num>
                            <m:den>
                              <m:r>
                                <a:rPr lang="en-US" altLang="ko-KR" sz="16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/>
                                  <a:sym typeface="Times New Roman"/>
                                </a:rPr>
                                <m:t>4</m:t>
                              </m:r>
                            </m:den>
                          </m:f>
                          <m:r>
                            <a:rPr lang="en-US" altLang="ko-KR" sz="16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/>
                              <a:sym typeface="Times New Roman"/>
                            </a:rPr>
                            <m:t>,</m:t>
                          </m:r>
                        </m:e>
                      </m:mr>
                    </m:m>
                  </m:oMath>
                </a14:m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endParaRPr lang="en-US" sz="1600" i="0" u="none" strike="noStrike" cap="none" dirty="0">
                  <a:solidFill>
                    <a:schemeClr val="tx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endParaRPr lang="en-US" sz="1600" dirty="0">
                  <a:solidFill>
                    <a:schemeClr val="tx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Two patch-size </a:t>
                </a:r>
                <a:r>
                  <a:rPr lang="en-US" sz="1600" i="0" u="none" strike="noStrike" cap="none" dirty="0" err="1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schedulings</a:t>
                </a:r>
                <a:r>
                  <a:rPr lang="en-US" sz="1600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 could be considered.</a:t>
                </a:r>
                <a:br>
                  <a:rPr lang="en-US" sz="1600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r>
                  <a:rPr lang="en-US" sz="1600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1) Stochastic: During training, randomly sample </a:t>
                </a:r>
                <a14:m>
                  <m:oMath xmlns:m="http://schemas.openxmlformats.org/officeDocument/2006/math"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/>
                        <a:cs typeface="Times New Roman"/>
                        <a:sym typeface="Times New Roman"/>
                      </a:rPr>
                      <m:t>𝑠</m:t>
                    </m:r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/>
                        <a:cs typeface="Times New Roman"/>
                        <a:sym typeface="Times New Roman"/>
                      </a:rPr>
                      <m:t> ~ </m:t>
                    </m:r>
                    <m:sSub>
                      <m:sSubPr>
                        <m:ctrlP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</m:ctrlPr>
                      </m:sSubPr>
                      <m:e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𝑝</m:t>
                        </m:r>
                      </m:e>
                      <m:sub>
                        <m:r>
                          <a:rPr lang="en-US" altLang="ko-KR" sz="1600" b="0" i="1" u="none" strike="noStrike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/>
                            <a:sym typeface="Times New Roman"/>
                          </a:rPr>
                          <m:t>𝑠</m:t>
                        </m:r>
                      </m:sub>
                    </m:sSub>
                  </m:oMath>
                </a14:m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 for each mini-batch.</a:t>
                </a:r>
                <a:b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</a:b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2) Progressive: train conditional score function from small patches to large patches.</a:t>
                </a:r>
              </a:p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endParaRPr lang="en-US" sz="1600" dirty="0">
                  <a:solidFill>
                    <a:schemeClr val="tx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Empirically, authors find that </a:t>
                </a:r>
                <a14:m>
                  <m:oMath xmlns:m="http://schemas.openxmlformats.org/officeDocument/2006/math"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𝑝</m:t>
                    </m:r>
                    <m:r>
                      <a:rPr lang="en-US" altLang="ko-KR" sz="1600" b="0" i="1" u="none" strike="no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/>
                        <a:sym typeface="Times New Roman"/>
                      </a:rPr>
                      <m:t>=0.5</m:t>
                    </m:r>
                  </m:oMath>
                </a14:m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 with stochastic scheduling reaches a sweet point in the trade-off between training efficiency and generation quality.</a:t>
                </a:r>
              </a:p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endParaRPr lang="en-US" sz="1600" dirty="0">
                  <a:solidFill>
                    <a:schemeClr val="tx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  <a:p>
                <a:pPr marL="285750" lvl="0" indent="-285750">
                  <a:buSzPts val="1800"/>
                  <a:buFont typeface="Arial" panose="020B0604020202020204" pitchFamily="34" charset="0"/>
                  <a:buChar char="•"/>
                </a:pP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The flexibility of </a:t>
                </a:r>
                <a:r>
                  <a:rPr lang="en-US" sz="1600" i="0" u="none" strike="noStrike" cap="none" dirty="0" err="1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UNet</a:t>
                </a:r>
                <a:r>
                  <a:rPr lang="en-US" sz="1600" i="0" u="none" strike="noStrike" cap="none" dirty="0">
                    <a:solidFill>
                      <a:schemeClr val="tx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 on resolutions also makes sampling easy and fast.</a:t>
                </a:r>
              </a:p>
            </p:txBody>
          </p:sp>
        </mc:Choice>
        <mc:Fallback>
          <p:sp>
            <p:nvSpPr>
              <p:cNvPr id="6" name="Google Shape;182;p4">
                <a:extLst>
                  <a:ext uri="{FF2B5EF4-FFF2-40B4-BE49-F238E27FC236}">
                    <a16:creationId xmlns:a16="http://schemas.microsoft.com/office/drawing/2014/main" id="{FF0477DA-4BF2-1017-257D-17771D6853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89" y="1965739"/>
                <a:ext cx="11887200" cy="4031191"/>
              </a:xfrm>
              <a:prstGeom prst="rect">
                <a:avLst/>
              </a:prstGeom>
              <a:blipFill>
                <a:blip r:embed="rId5"/>
                <a:stretch>
                  <a:fillRect l="-308" t="-755" b="-105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2597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1856</TotalTime>
  <Words>1378</Words>
  <Application>Microsoft Office PowerPoint</Application>
  <PresentationFormat>와이드스크린</PresentationFormat>
  <Paragraphs>109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Arial</vt:lpstr>
      <vt:lpstr>Calibri</vt:lpstr>
      <vt:lpstr>Cambria Math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김민경</dc:creator>
  <cp:lastModifiedBy>Changyong Choi</cp:lastModifiedBy>
  <cp:revision>159</cp:revision>
  <dcterms:created xsi:type="dcterms:W3CDTF">2019-10-31T04:46:14Z</dcterms:created>
  <dcterms:modified xsi:type="dcterms:W3CDTF">2024-04-21T11:01:28Z</dcterms:modified>
</cp:coreProperties>
</file>